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512" y="51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00E3E-7CDC-4E69-9812-D80EF424411B}" type="datetimeFigureOut">
              <a:rPr lang="en-GB" smtClean="0"/>
              <a:t>14/07/2019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64523-96E3-478B-8AA1-E37EF8CAF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812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064523-96E3-478B-8AA1-E37EF8CAF04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918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7/14/2019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AutoShape 69">
            <a:extLst>
              <a:ext uri="{FF2B5EF4-FFF2-40B4-BE49-F238E27FC236}">
                <a16:creationId xmlns:a16="http://schemas.microsoft.com/office/drawing/2014/main" id="{D930F6C4-CDDF-43DA-9930-21E4BF9AE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6487" y="1937466"/>
            <a:ext cx="1929029" cy="1780169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VNFM</a:t>
            </a:r>
          </a:p>
        </p:txBody>
      </p:sp>
      <p:sp>
        <p:nvSpPr>
          <p:cNvPr id="37" name="AutoShape 69">
            <a:extLst>
              <a:ext uri="{FF2B5EF4-FFF2-40B4-BE49-F238E27FC236}">
                <a16:creationId xmlns:a16="http://schemas.microsoft.com/office/drawing/2014/main" id="{F8BC950C-CB6D-4E94-8BF3-670CE7C25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4989" y="1968501"/>
            <a:ext cx="1929028" cy="1752599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NFVO</a:t>
            </a: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97826411-CD83-4987-9ED1-7A4137C1C205}"/>
              </a:ext>
            </a:extLst>
          </p:cNvPr>
          <p:cNvSpPr/>
          <p:nvPr/>
        </p:nvSpPr>
        <p:spPr>
          <a:xfrm>
            <a:off x="4254292" y="2085639"/>
            <a:ext cx="203200" cy="2095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lowchart: Connector 39">
            <a:extLst>
              <a:ext uri="{FF2B5EF4-FFF2-40B4-BE49-F238E27FC236}">
                <a16:creationId xmlns:a16="http://schemas.microsoft.com/office/drawing/2014/main" id="{C7C64C7B-1BCD-4C22-8ADD-7BE039908A37}"/>
              </a:ext>
            </a:extLst>
          </p:cNvPr>
          <p:cNvSpPr/>
          <p:nvPr/>
        </p:nvSpPr>
        <p:spPr>
          <a:xfrm>
            <a:off x="4254292" y="2405555"/>
            <a:ext cx="203200" cy="2095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Flowchart: Connector 40">
            <a:extLst>
              <a:ext uri="{FF2B5EF4-FFF2-40B4-BE49-F238E27FC236}">
                <a16:creationId xmlns:a16="http://schemas.microsoft.com/office/drawing/2014/main" id="{D1FCACEC-A45D-4A48-8142-271F4A227BD6}"/>
              </a:ext>
            </a:extLst>
          </p:cNvPr>
          <p:cNvSpPr/>
          <p:nvPr/>
        </p:nvSpPr>
        <p:spPr>
          <a:xfrm>
            <a:off x="4248622" y="2725471"/>
            <a:ext cx="203200" cy="2095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Flowchart: Connector 41">
            <a:extLst>
              <a:ext uri="{FF2B5EF4-FFF2-40B4-BE49-F238E27FC236}">
                <a16:creationId xmlns:a16="http://schemas.microsoft.com/office/drawing/2014/main" id="{D818942D-0B5B-4EFF-8DC3-5D896A0F8FA0}"/>
              </a:ext>
            </a:extLst>
          </p:cNvPr>
          <p:cNvSpPr/>
          <p:nvPr/>
        </p:nvSpPr>
        <p:spPr>
          <a:xfrm>
            <a:off x="4245031" y="3045387"/>
            <a:ext cx="203200" cy="2095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A24F0D3F-33C6-4591-9EA9-4CBC9F6C9375}"/>
              </a:ext>
            </a:extLst>
          </p:cNvPr>
          <p:cNvSpPr/>
          <p:nvPr/>
        </p:nvSpPr>
        <p:spPr>
          <a:xfrm>
            <a:off x="4244887" y="3365303"/>
            <a:ext cx="203200" cy="20955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Flowchart: Connector 44">
            <a:extLst>
              <a:ext uri="{FF2B5EF4-FFF2-40B4-BE49-F238E27FC236}">
                <a16:creationId xmlns:a16="http://schemas.microsoft.com/office/drawing/2014/main" id="{CB72414E-F363-4C22-AE41-E776A422419E}"/>
              </a:ext>
            </a:extLst>
          </p:cNvPr>
          <p:cNvSpPr/>
          <p:nvPr/>
        </p:nvSpPr>
        <p:spPr>
          <a:xfrm>
            <a:off x="3058617" y="2082174"/>
            <a:ext cx="203200" cy="20955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Flowchart: Connector 45">
            <a:extLst>
              <a:ext uri="{FF2B5EF4-FFF2-40B4-BE49-F238E27FC236}">
                <a16:creationId xmlns:a16="http://schemas.microsoft.com/office/drawing/2014/main" id="{86EBE683-6B83-40CE-86D8-55170DCC0A3A}"/>
              </a:ext>
            </a:extLst>
          </p:cNvPr>
          <p:cNvSpPr/>
          <p:nvPr/>
        </p:nvSpPr>
        <p:spPr>
          <a:xfrm>
            <a:off x="3070049" y="2411857"/>
            <a:ext cx="203200" cy="20955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Flowchart: Connector 46">
            <a:extLst>
              <a:ext uri="{FF2B5EF4-FFF2-40B4-BE49-F238E27FC236}">
                <a16:creationId xmlns:a16="http://schemas.microsoft.com/office/drawing/2014/main" id="{0332C945-E65E-4F20-9368-4315A3DD77AF}"/>
              </a:ext>
            </a:extLst>
          </p:cNvPr>
          <p:cNvSpPr/>
          <p:nvPr/>
        </p:nvSpPr>
        <p:spPr>
          <a:xfrm>
            <a:off x="3070049" y="2738075"/>
            <a:ext cx="203200" cy="20955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Flowchart: Connector 47">
            <a:extLst>
              <a:ext uri="{FF2B5EF4-FFF2-40B4-BE49-F238E27FC236}">
                <a16:creationId xmlns:a16="http://schemas.microsoft.com/office/drawing/2014/main" id="{C334A38A-00C0-470D-A6E8-3A007918B9F9}"/>
              </a:ext>
            </a:extLst>
          </p:cNvPr>
          <p:cNvSpPr/>
          <p:nvPr/>
        </p:nvSpPr>
        <p:spPr>
          <a:xfrm>
            <a:off x="3066314" y="3055846"/>
            <a:ext cx="203200" cy="20955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Flowchart: Connector 48">
            <a:extLst>
              <a:ext uri="{FF2B5EF4-FFF2-40B4-BE49-F238E27FC236}">
                <a16:creationId xmlns:a16="http://schemas.microsoft.com/office/drawing/2014/main" id="{9A8EB2C2-9889-4800-A67B-8E08FE80BA4D}"/>
              </a:ext>
            </a:extLst>
          </p:cNvPr>
          <p:cNvSpPr/>
          <p:nvPr/>
        </p:nvSpPr>
        <p:spPr>
          <a:xfrm>
            <a:off x="3078890" y="3373617"/>
            <a:ext cx="203200" cy="2095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B37ABC-C520-42E7-8B55-4FAAA0F41AFC}"/>
              </a:ext>
            </a:extLst>
          </p:cNvPr>
          <p:cNvCxnSpPr>
            <a:cxnSpLocks/>
            <a:stCxn id="44" idx="2"/>
            <a:endCxn id="49" idx="6"/>
          </p:cNvCxnSpPr>
          <p:nvPr/>
        </p:nvCxnSpPr>
        <p:spPr>
          <a:xfrm flipH="1">
            <a:off x="3282090" y="3470078"/>
            <a:ext cx="962797" cy="8314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FF586F2-CBC7-4E3D-9A1E-B3407FA226CB}"/>
              </a:ext>
            </a:extLst>
          </p:cNvPr>
          <p:cNvCxnSpPr>
            <a:cxnSpLocks/>
            <a:stCxn id="42" idx="2"/>
            <a:endCxn id="48" idx="6"/>
          </p:cNvCxnSpPr>
          <p:nvPr/>
        </p:nvCxnSpPr>
        <p:spPr>
          <a:xfrm flipH="1">
            <a:off x="3269514" y="3150162"/>
            <a:ext cx="975517" cy="10459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8A7BD0C-A8A7-40A1-A549-270591FD6DB3}"/>
              </a:ext>
            </a:extLst>
          </p:cNvPr>
          <p:cNvCxnSpPr>
            <a:cxnSpLocks/>
            <a:stCxn id="41" idx="2"/>
            <a:endCxn id="47" idx="6"/>
          </p:cNvCxnSpPr>
          <p:nvPr/>
        </p:nvCxnSpPr>
        <p:spPr>
          <a:xfrm flipH="1">
            <a:off x="3273249" y="2830246"/>
            <a:ext cx="975373" cy="12604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B4CADCF-6EC1-4AC6-B960-B44F397BA003}"/>
              </a:ext>
            </a:extLst>
          </p:cNvPr>
          <p:cNvCxnSpPr>
            <a:cxnSpLocks/>
            <a:stCxn id="40" idx="2"/>
            <a:endCxn id="46" idx="6"/>
          </p:cNvCxnSpPr>
          <p:nvPr/>
        </p:nvCxnSpPr>
        <p:spPr>
          <a:xfrm flipH="1">
            <a:off x="3273249" y="2510330"/>
            <a:ext cx="981043" cy="6302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F5D10FC2-AE1A-4E81-AFAB-73D82425C0BD}"/>
              </a:ext>
            </a:extLst>
          </p:cNvPr>
          <p:cNvCxnSpPr>
            <a:cxnSpLocks/>
            <a:stCxn id="3" idx="2"/>
            <a:endCxn id="45" idx="6"/>
          </p:cNvCxnSpPr>
          <p:nvPr/>
        </p:nvCxnSpPr>
        <p:spPr>
          <a:xfrm flipH="1" flipV="1">
            <a:off x="3261817" y="2186949"/>
            <a:ext cx="992475" cy="3465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Document 15">
            <a:extLst>
              <a:ext uri="{FF2B5EF4-FFF2-40B4-BE49-F238E27FC236}">
                <a16:creationId xmlns:a16="http://schemas.microsoft.com/office/drawing/2014/main" id="{0EB6EA2E-CE08-4E61-B91A-05AF99BE2B05}"/>
              </a:ext>
            </a:extLst>
          </p:cNvPr>
          <p:cNvSpPr/>
          <p:nvPr/>
        </p:nvSpPr>
        <p:spPr>
          <a:xfrm>
            <a:off x="1434652" y="2382119"/>
            <a:ext cx="1509526" cy="1256432"/>
          </a:xfrm>
          <a:prstGeom prst="flowChartDocumen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050" dirty="0"/>
              <a:t>VNFM: peer NFV-MANO entity resource</a:t>
            </a:r>
          </a:p>
        </p:txBody>
      </p:sp>
      <p:sp>
        <p:nvSpPr>
          <p:cNvPr id="92" name="Flowchart: Document 91">
            <a:extLst>
              <a:ext uri="{FF2B5EF4-FFF2-40B4-BE49-F238E27FC236}">
                <a16:creationId xmlns:a16="http://schemas.microsoft.com/office/drawing/2014/main" id="{89979489-40C1-4FDF-A3C4-E994EE0E1C50}"/>
              </a:ext>
            </a:extLst>
          </p:cNvPr>
          <p:cNvSpPr/>
          <p:nvPr/>
        </p:nvSpPr>
        <p:spPr>
          <a:xfrm>
            <a:off x="4592204" y="2379425"/>
            <a:ext cx="1482045" cy="1259126"/>
          </a:xfrm>
          <a:prstGeom prst="flowChartDocumen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050" dirty="0"/>
              <a:t>NFVO: peer NFV-MANO entity resource</a:t>
            </a:r>
          </a:p>
        </p:txBody>
      </p:sp>
      <p:sp>
        <p:nvSpPr>
          <p:cNvPr id="18" name="Flowchart: Internal Storage 17">
            <a:extLst>
              <a:ext uri="{FF2B5EF4-FFF2-40B4-BE49-F238E27FC236}">
                <a16:creationId xmlns:a16="http://schemas.microsoft.com/office/drawing/2014/main" id="{18BBE28C-24E0-444B-9AF8-15AD470EE5E8}"/>
              </a:ext>
            </a:extLst>
          </p:cNvPr>
          <p:cNvSpPr/>
          <p:nvPr/>
        </p:nvSpPr>
        <p:spPr>
          <a:xfrm>
            <a:off x="1866366" y="2855353"/>
            <a:ext cx="791821" cy="461914"/>
          </a:xfrm>
          <a:prstGeom prst="flowChartInternalStorag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err="1"/>
              <a:t>ConsumedManoInterfaces</a:t>
            </a:r>
            <a:endParaRPr lang="en-GB" sz="9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31824F1-1BA6-4CD3-9107-538DBD17FEE0}"/>
              </a:ext>
            </a:extLst>
          </p:cNvPr>
          <p:cNvCxnSpPr>
            <a:cxnSpLocks/>
            <a:stCxn id="18" idx="3"/>
            <a:endCxn id="45" idx="2"/>
          </p:cNvCxnSpPr>
          <p:nvPr/>
        </p:nvCxnSpPr>
        <p:spPr>
          <a:xfrm flipV="1">
            <a:off x="2658187" y="2186949"/>
            <a:ext cx="400430" cy="89936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18035C57-466E-44F0-816C-2DD903D320DC}"/>
              </a:ext>
            </a:extLst>
          </p:cNvPr>
          <p:cNvCxnSpPr>
            <a:cxnSpLocks/>
            <a:stCxn id="18" idx="3"/>
            <a:endCxn id="46" idx="2"/>
          </p:cNvCxnSpPr>
          <p:nvPr/>
        </p:nvCxnSpPr>
        <p:spPr>
          <a:xfrm flipV="1">
            <a:off x="2658187" y="2516632"/>
            <a:ext cx="411862" cy="56967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43C32D7E-3E6D-4324-811D-80B3764AB637}"/>
              </a:ext>
            </a:extLst>
          </p:cNvPr>
          <p:cNvCxnSpPr>
            <a:cxnSpLocks/>
            <a:stCxn id="18" idx="3"/>
            <a:endCxn id="47" idx="2"/>
          </p:cNvCxnSpPr>
          <p:nvPr/>
        </p:nvCxnSpPr>
        <p:spPr>
          <a:xfrm flipV="1">
            <a:off x="2658187" y="2842850"/>
            <a:ext cx="411862" cy="24346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55A4421D-7D44-4B61-B06D-B1ACBB479C0B}"/>
              </a:ext>
            </a:extLst>
          </p:cNvPr>
          <p:cNvCxnSpPr>
            <a:cxnSpLocks/>
            <a:stCxn id="18" idx="3"/>
            <a:endCxn id="48" idx="2"/>
          </p:cNvCxnSpPr>
          <p:nvPr/>
        </p:nvCxnSpPr>
        <p:spPr>
          <a:xfrm>
            <a:off x="2658187" y="3086310"/>
            <a:ext cx="408127" cy="7431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Flowchart: Internal Storage 129">
            <a:extLst>
              <a:ext uri="{FF2B5EF4-FFF2-40B4-BE49-F238E27FC236}">
                <a16:creationId xmlns:a16="http://schemas.microsoft.com/office/drawing/2014/main" id="{BAFC91B7-E567-455B-AFEF-CD4A743B5AF3}"/>
              </a:ext>
            </a:extLst>
          </p:cNvPr>
          <p:cNvSpPr/>
          <p:nvPr/>
        </p:nvSpPr>
        <p:spPr>
          <a:xfrm>
            <a:off x="4922358" y="2929664"/>
            <a:ext cx="791821" cy="461914"/>
          </a:xfrm>
          <a:prstGeom prst="flowChartInternalStorag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 err="1"/>
              <a:t>ManoEntityConsumerInterfaces</a:t>
            </a:r>
            <a:endParaRPr lang="en-GB" sz="900" dirty="0"/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614CD096-8CD3-422B-9DFB-7C653D3F5F5F}"/>
              </a:ext>
            </a:extLst>
          </p:cNvPr>
          <p:cNvCxnSpPr>
            <a:cxnSpLocks/>
            <a:stCxn id="130" idx="1"/>
            <a:endCxn id="44" idx="6"/>
          </p:cNvCxnSpPr>
          <p:nvPr/>
        </p:nvCxnSpPr>
        <p:spPr>
          <a:xfrm flipH="1">
            <a:off x="4448087" y="3160621"/>
            <a:ext cx="474271" cy="30945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Isosceles Triangle 138">
            <a:extLst>
              <a:ext uri="{FF2B5EF4-FFF2-40B4-BE49-F238E27FC236}">
                <a16:creationId xmlns:a16="http://schemas.microsoft.com/office/drawing/2014/main" id="{C1167FBA-C983-4779-97BC-C36B8BD93CB0}"/>
              </a:ext>
            </a:extLst>
          </p:cNvPr>
          <p:cNvSpPr/>
          <p:nvPr/>
        </p:nvSpPr>
        <p:spPr>
          <a:xfrm>
            <a:off x="1449518" y="1861602"/>
            <a:ext cx="247650" cy="22057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Isosceles Triangle 139">
            <a:extLst>
              <a:ext uri="{FF2B5EF4-FFF2-40B4-BE49-F238E27FC236}">
                <a16:creationId xmlns:a16="http://schemas.microsoft.com/office/drawing/2014/main" id="{55BF97D0-6276-42E3-BFCD-67AB684912BE}"/>
              </a:ext>
            </a:extLst>
          </p:cNvPr>
          <p:cNvSpPr/>
          <p:nvPr/>
        </p:nvSpPr>
        <p:spPr>
          <a:xfrm>
            <a:off x="5714179" y="1856212"/>
            <a:ext cx="247650" cy="22057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Smiley Face 141">
            <a:extLst>
              <a:ext uri="{FF2B5EF4-FFF2-40B4-BE49-F238E27FC236}">
                <a16:creationId xmlns:a16="http://schemas.microsoft.com/office/drawing/2014/main" id="{F01A34B4-5BBA-46C8-A2F6-8DCD19338919}"/>
              </a:ext>
            </a:extLst>
          </p:cNvPr>
          <p:cNvSpPr/>
          <p:nvPr/>
        </p:nvSpPr>
        <p:spPr>
          <a:xfrm>
            <a:off x="1234989" y="502176"/>
            <a:ext cx="697251" cy="725941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FE0B8E5-30D2-411F-B33D-122FE1E644F4}"/>
              </a:ext>
            </a:extLst>
          </p:cNvPr>
          <p:cNvSpPr txBox="1"/>
          <p:nvPr/>
        </p:nvSpPr>
        <p:spPr>
          <a:xfrm>
            <a:off x="715693" y="28903"/>
            <a:ext cx="1775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NFV-MANO management</a:t>
            </a:r>
          </a:p>
          <a:p>
            <a:pPr algn="ctr"/>
            <a:r>
              <a:rPr lang="en-GB" sz="1200" dirty="0"/>
              <a:t>consumer #1</a:t>
            </a:r>
          </a:p>
        </p:txBody>
      </p:sp>
      <p:sp>
        <p:nvSpPr>
          <p:cNvPr id="144" name="Smiley Face 143">
            <a:extLst>
              <a:ext uri="{FF2B5EF4-FFF2-40B4-BE49-F238E27FC236}">
                <a16:creationId xmlns:a16="http://schemas.microsoft.com/office/drawing/2014/main" id="{CF5CDD44-8A4E-4982-A0C1-824FEE700B6E}"/>
              </a:ext>
            </a:extLst>
          </p:cNvPr>
          <p:cNvSpPr/>
          <p:nvPr/>
        </p:nvSpPr>
        <p:spPr>
          <a:xfrm>
            <a:off x="5489378" y="509556"/>
            <a:ext cx="697251" cy="725941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BC42CAD-8F30-4496-A7EE-6EE9DDD0EB3E}"/>
              </a:ext>
            </a:extLst>
          </p:cNvPr>
          <p:cNvSpPr txBox="1"/>
          <p:nvPr/>
        </p:nvSpPr>
        <p:spPr>
          <a:xfrm>
            <a:off x="4989243" y="47891"/>
            <a:ext cx="1775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NFV-MANO management</a:t>
            </a:r>
          </a:p>
          <a:p>
            <a:pPr algn="ctr"/>
            <a:r>
              <a:rPr lang="en-GB" sz="1200" dirty="0"/>
              <a:t>consumer #2</a:t>
            </a:r>
          </a:p>
        </p:txBody>
      </p: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59BF4BB2-75A9-4842-A043-159C7BE58D0F}"/>
              </a:ext>
            </a:extLst>
          </p:cNvPr>
          <p:cNvCxnSpPr>
            <a:stCxn id="144" idx="4"/>
            <a:endCxn id="140" idx="0"/>
          </p:cNvCxnSpPr>
          <p:nvPr/>
        </p:nvCxnSpPr>
        <p:spPr>
          <a:xfrm>
            <a:off x="5838004" y="1235497"/>
            <a:ext cx="0" cy="620715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diamon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A7600FF7-1560-454C-970A-9C9CD0898C1A}"/>
              </a:ext>
            </a:extLst>
          </p:cNvPr>
          <p:cNvCxnSpPr>
            <a:cxnSpLocks/>
            <a:stCxn id="142" idx="4"/>
            <a:endCxn id="139" idx="0"/>
          </p:cNvCxnSpPr>
          <p:nvPr/>
        </p:nvCxnSpPr>
        <p:spPr>
          <a:xfrm flipH="1">
            <a:off x="1573343" y="1228117"/>
            <a:ext cx="10272" cy="633485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diamon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9FC2D11C-304C-4354-B255-DBC720CB7788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1577173" y="2085639"/>
            <a:ext cx="612242" cy="29648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A0C1EF05-7668-4BA0-B627-6F9C6A80FDAE}"/>
              </a:ext>
            </a:extLst>
          </p:cNvPr>
          <p:cNvCxnSpPr>
            <a:cxnSpLocks/>
            <a:endCxn id="92" idx="0"/>
          </p:cNvCxnSpPr>
          <p:nvPr/>
        </p:nvCxnSpPr>
        <p:spPr>
          <a:xfrm flipH="1">
            <a:off x="5333227" y="2083907"/>
            <a:ext cx="504776" cy="29551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2E024BD-27FD-4326-922E-BF0F2BC18FED}"/>
              </a:ext>
            </a:extLst>
          </p:cNvPr>
          <p:cNvGrpSpPr/>
          <p:nvPr/>
        </p:nvGrpSpPr>
        <p:grpSpPr>
          <a:xfrm>
            <a:off x="3306695" y="3897633"/>
            <a:ext cx="2702602" cy="246221"/>
            <a:chOff x="3306695" y="3897633"/>
            <a:chExt cx="2702602" cy="246221"/>
          </a:xfrm>
        </p:grpSpPr>
        <p:sp>
          <p:nvSpPr>
            <p:cNvPr id="137" name="Flowchart: Connector 136">
              <a:extLst>
                <a:ext uri="{FF2B5EF4-FFF2-40B4-BE49-F238E27FC236}">
                  <a16:creationId xmlns:a16="http://schemas.microsoft.com/office/drawing/2014/main" id="{1FF4EAB3-0435-4644-BA15-F9026654C7BD}"/>
                </a:ext>
              </a:extLst>
            </p:cNvPr>
            <p:cNvSpPr/>
            <p:nvPr/>
          </p:nvSpPr>
          <p:spPr>
            <a:xfrm>
              <a:off x="3306695" y="3931358"/>
              <a:ext cx="203200" cy="209550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5483C255-7ED8-479C-9E2A-3E9AEE27337C}"/>
                </a:ext>
              </a:extLst>
            </p:cNvPr>
            <p:cNvSpPr txBox="1"/>
            <p:nvPr/>
          </p:nvSpPr>
          <p:spPr>
            <a:xfrm>
              <a:off x="3509895" y="3897633"/>
              <a:ext cx="249940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/>
                <a:t>NFV-MANO service interface (producer side)</a:t>
              </a: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9C6D8C4C-9FBD-40CB-B657-8BDFB7A7E57B}"/>
              </a:ext>
            </a:extLst>
          </p:cNvPr>
          <p:cNvGrpSpPr/>
          <p:nvPr/>
        </p:nvGrpSpPr>
        <p:grpSpPr>
          <a:xfrm>
            <a:off x="3315575" y="4235266"/>
            <a:ext cx="2733590" cy="246221"/>
            <a:chOff x="3315575" y="4235266"/>
            <a:chExt cx="2733590" cy="246221"/>
          </a:xfrm>
        </p:grpSpPr>
        <p:sp>
          <p:nvSpPr>
            <p:cNvPr id="138" name="Flowchart: Connector 137">
              <a:extLst>
                <a:ext uri="{FF2B5EF4-FFF2-40B4-BE49-F238E27FC236}">
                  <a16:creationId xmlns:a16="http://schemas.microsoft.com/office/drawing/2014/main" id="{EA86C10F-4278-4E32-8D82-369376668D32}"/>
                </a:ext>
              </a:extLst>
            </p:cNvPr>
            <p:cNvSpPr/>
            <p:nvPr/>
          </p:nvSpPr>
          <p:spPr>
            <a:xfrm>
              <a:off x="3315575" y="4256595"/>
              <a:ext cx="203200" cy="209550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034CBF03-89D7-4A8F-B1AF-C1AACC9E0766}"/>
                </a:ext>
              </a:extLst>
            </p:cNvPr>
            <p:cNvSpPr txBox="1"/>
            <p:nvPr/>
          </p:nvSpPr>
          <p:spPr>
            <a:xfrm>
              <a:off x="3509687" y="4235266"/>
              <a:ext cx="25394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/>
                <a:t>NFV-MANO service interface (consumer side)</a:t>
              </a: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C2E5898B-C524-495A-BB60-CDF3956E7CAB}"/>
              </a:ext>
            </a:extLst>
          </p:cNvPr>
          <p:cNvGrpSpPr/>
          <p:nvPr/>
        </p:nvGrpSpPr>
        <p:grpSpPr>
          <a:xfrm>
            <a:off x="3293350" y="4572899"/>
            <a:ext cx="3055046" cy="246221"/>
            <a:chOff x="3293350" y="4572899"/>
            <a:chExt cx="3055046" cy="246221"/>
          </a:xfrm>
        </p:grpSpPr>
        <p:sp>
          <p:nvSpPr>
            <p:cNvPr id="141" name="Isosceles Triangle 140">
              <a:extLst>
                <a:ext uri="{FF2B5EF4-FFF2-40B4-BE49-F238E27FC236}">
                  <a16:creationId xmlns:a16="http://schemas.microsoft.com/office/drawing/2014/main" id="{424DF3F2-FDBB-46D8-8216-2B9D180CFCD9}"/>
                </a:ext>
              </a:extLst>
            </p:cNvPr>
            <p:cNvSpPr/>
            <p:nvPr/>
          </p:nvSpPr>
          <p:spPr>
            <a:xfrm>
              <a:off x="3293350" y="4581832"/>
              <a:ext cx="247650" cy="220572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7754EA13-385E-40B7-8FDC-13E148BF29F5}"/>
                </a:ext>
              </a:extLst>
            </p:cNvPr>
            <p:cNvSpPr txBox="1"/>
            <p:nvPr/>
          </p:nvSpPr>
          <p:spPr>
            <a:xfrm>
              <a:off x="3518775" y="4572899"/>
              <a:ext cx="282962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/>
                <a:t>NFV-MANO management interface (producer side)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FD01BE0C-6FF8-4E25-B206-114115EC5351}"/>
              </a:ext>
            </a:extLst>
          </p:cNvPr>
          <p:cNvSpPr txBox="1"/>
          <p:nvPr/>
        </p:nvSpPr>
        <p:spPr>
          <a:xfrm>
            <a:off x="2047137" y="1340354"/>
            <a:ext cx="15135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/>
              <a:t>ConsumedManoInterface</a:t>
            </a:r>
            <a:endParaRPr lang="en-GB" sz="10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86D3316-F554-4BCD-9EA5-768D336D07ED}"/>
              </a:ext>
            </a:extLst>
          </p:cNvPr>
          <p:cNvSpPr txBox="1"/>
          <p:nvPr/>
        </p:nvSpPr>
        <p:spPr>
          <a:xfrm>
            <a:off x="3883266" y="1522429"/>
            <a:ext cx="12618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/>
              <a:t>ManoEntityInterface</a:t>
            </a:r>
            <a:endParaRPr lang="en-GB" sz="1000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8293110-F459-4C63-BDA3-0BD116E06638}"/>
              </a:ext>
            </a:extLst>
          </p:cNvPr>
          <p:cNvCxnSpPr>
            <a:cxnSpLocks/>
            <a:stCxn id="51" idx="2"/>
            <a:endCxn id="3" idx="0"/>
          </p:cNvCxnSpPr>
          <p:nvPr/>
        </p:nvCxnSpPr>
        <p:spPr>
          <a:xfrm flipH="1">
            <a:off x="4355892" y="1768650"/>
            <a:ext cx="158316" cy="316989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A6AB832-AC0D-492E-9AF9-90B3168FEB21}"/>
              </a:ext>
            </a:extLst>
          </p:cNvPr>
          <p:cNvCxnSpPr>
            <a:cxnSpLocks/>
            <a:stCxn id="50" idx="2"/>
            <a:endCxn id="45" idx="0"/>
          </p:cNvCxnSpPr>
          <p:nvPr/>
        </p:nvCxnSpPr>
        <p:spPr>
          <a:xfrm>
            <a:off x="2803915" y="1586575"/>
            <a:ext cx="356302" cy="495599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63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50</Words>
  <Application>Microsoft Office PowerPoint</Application>
  <PresentationFormat>A4 Paper (210x297 mm)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docomo</cp:lastModifiedBy>
  <cp:revision>59</cp:revision>
  <dcterms:created xsi:type="dcterms:W3CDTF">2006-08-16T00:00:00Z</dcterms:created>
  <dcterms:modified xsi:type="dcterms:W3CDTF">2019-07-14T16:00:25Z</dcterms:modified>
</cp:coreProperties>
</file>